
<file path=[Content_Types].xml><?xml version="1.0" encoding="utf-8"?>
<Types xmlns="http://schemas.openxmlformats.org/package/2006/content-types"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4291" r:id="rId1"/>
  </p:sldMasterIdLst>
  <p:notesMasterIdLst>
    <p:notesMasterId r:id="rId14"/>
  </p:notesMasterIdLst>
  <p:sldIdLst>
    <p:sldId id="256" r:id="rId2"/>
    <p:sldId id="265" r:id="rId3"/>
    <p:sldId id="257" r:id="rId4"/>
    <p:sldId id="266" r:id="rId5"/>
    <p:sldId id="273" r:id="rId6"/>
    <p:sldId id="267" r:id="rId7"/>
    <p:sldId id="260" r:id="rId8"/>
    <p:sldId id="274" r:id="rId9"/>
    <p:sldId id="268" r:id="rId10"/>
    <p:sldId id="270" r:id="rId11"/>
    <p:sldId id="276" r:id="rId12"/>
    <p:sldId id="271" r:id="rId13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A1242C55-AD25-8B41-91A6-72767FEB3ABD}">
          <p14:sldIdLst>
            <p14:sldId id="256"/>
            <p14:sldId id="265"/>
            <p14:sldId id="257"/>
            <p14:sldId id="266"/>
            <p14:sldId id="273"/>
            <p14:sldId id="267"/>
            <p14:sldId id="260"/>
            <p14:sldId id="274"/>
            <p14:sldId id="268"/>
            <p14:sldId id="270"/>
            <p14:sldId id="276"/>
            <p14:sldId id="271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791"/>
    <p:restoredTop sz="94694"/>
  </p:normalViewPr>
  <p:slideViewPr>
    <p:cSldViewPr snapToGrid="0" snapToObjects="1">
      <p:cViewPr varScale="1">
        <p:scale>
          <a:sx n="120" d="100"/>
          <a:sy n="120" d="100"/>
        </p:scale>
        <p:origin x="1160" y="18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tiff>
</file>

<file path=ppt/media/image2.tiff>
</file>

<file path=ppt/media/image3.tiff>
</file>

<file path=ppt/media/image4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3909321-724A-AB46-B389-08484BB829AE}" type="datetimeFigureOut">
              <a:rPr lang="en-US" smtClean="0"/>
              <a:t>10/10/19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C75C2C6-0E0E-2942-B5FF-2CB99D4404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7084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C75C2C6-0E0E-2942-B5FF-2CB99D4404AB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444810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849144-452E-9D4E-B754-A4AFE421725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7D26423-EE0F-8E4F-B8C3-88AEF982F7F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FB833DB-73F4-774E-883F-94EBA09E4D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1DEABC-D766-4322-8E78-B830FAE35C72}" type="datetime4">
              <a:rPr lang="en-US" smtClean="0"/>
              <a:pPr/>
              <a:t>October 10, 2019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37CEB7E-DBAD-EC47-9A2D-D111F2E32A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28263F9-9A71-114D-A2B6-B93B7B5CFB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935516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0DCE49-761A-944E-B048-06E7C1BA65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B08C248-43C2-7A4B-9DC8-AAC4E90CB7E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75593CF-2165-CE44-8DA7-39D5320F89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D0EFEE-2756-4A20-BF2A-63F0A94F99AC}" type="datetime4">
              <a:rPr lang="en-US" smtClean="0"/>
              <a:pPr/>
              <a:t>October 10, 2019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743E707-2741-FC48-998E-EC0D4B4FF8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75B256F-9BDE-F548-852F-043D74299D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78487092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D26E2EA-2F3E-604D-AF7E-1156F449349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1D843A4-39E6-2C42-B7A5-D5164F548E8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ABF8926-6489-1747-8049-2283127B3A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D0EFEE-2756-4A20-BF2A-63F0A94F99AC}" type="datetime4">
              <a:rPr lang="en-US" smtClean="0"/>
              <a:pPr/>
              <a:t>October 10, 2019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A2A4322-8FBA-9444-9B91-3B7458C474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76509D1-1210-A64F-8CB2-E95011D877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1790661"/>
      </p:ext>
    </p:extLst>
  </p:cSld>
  <p:clrMapOvr>
    <a:masterClrMapping/>
  </p:clrMapOvr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2A7351-97DE-A044-8849-C15E6FA926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8DF511-C6F2-EB45-9F2B-496345C80F3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FDD2EA8-8667-8747-964A-3D4539B09E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D0EFEE-2756-4A20-BF2A-63F0A94F99AC}" type="datetime4">
              <a:rPr lang="en-US" smtClean="0"/>
              <a:pPr/>
              <a:t>October 10, 2019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D43FC22-174C-C64A-B48E-BFB0486A20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387DF46-A4B0-5346-81C2-48E0D57983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6368439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F197D6-F547-C04B-9185-CB592A7819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6DE62D2-CFCA-A743-8E11-DD02FEA2BDF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1963B75-A5DD-8D4E-9F6F-09A70DBD51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1663BA-01FC-4367-B6F3-ABB2645D55F1}" type="datetime4">
              <a:rPr lang="en-US" smtClean="0"/>
              <a:pPr/>
              <a:t>October 10, 2019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9049BE6-DF07-C642-8028-1F9B33970D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EA7321-7FB0-6C44-BC13-3E9DB7C706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971537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7A924F-0847-F24A-9F86-93DD7A3CB7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5F2B7D-97CD-4B47-B90B-99E39004324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8A20965-4B23-4548-A9F1-D5E42137833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2A74339-C947-4948-A085-5469428D05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D0EFEE-2756-4A20-BF2A-63F0A94F99AC}" type="datetime4">
              <a:rPr lang="en-US" smtClean="0"/>
              <a:pPr/>
              <a:t>October 10, 2019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7122630-C189-774B-B05D-19E01CE29A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D8AA9B8-7415-5341-990F-7B8B991BB1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29795072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7F0FB2-C3C7-5B42-B381-3A3E3370E5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DB93D84-73EB-6442-A5EE-13416A3E2F1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C7F271D-C032-EE4C-88D0-87248AACB04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C7E8C88-2EDE-464F-B259-1E6C220E23C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653604A-A71C-AF41-97BA-9753B5D0DE2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4081B8A-BD29-944F-BB43-5AB53892B3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D0EFEE-2756-4A20-BF2A-63F0A94F99AC}" type="datetime4">
              <a:rPr lang="en-US" smtClean="0"/>
              <a:pPr/>
              <a:t>October 10, 2019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6FFDFAF-0416-324E-8790-7B4AAF06DF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BB571A5-8300-B746-909F-193F22AFCE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32588959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970DF7-4F50-984B-AF5E-48505734BA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085CB91-FC0C-124B-9D9F-EEBEABDE06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9EC054-3869-4501-B163-1BBFDE8DCE04}" type="datetime4">
              <a:rPr lang="en-US" smtClean="0"/>
              <a:pPr/>
              <a:t>October 10, 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4B34AD4-7393-B543-95CB-5F9D49C298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79F29DD-7A06-794E-AAAA-D0EE0B897D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23566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272E3A1-D92C-B244-9CFB-9B6A8628FC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63D831-56C1-49CF-8EF7-8B9A98402BCD}" type="datetime4">
              <a:rPr lang="en-US" smtClean="0"/>
              <a:pPr/>
              <a:t>October 10, 2019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1375751-92DA-C14C-B221-505F56C83E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01AB269-16F7-624D-9795-C746098E05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310627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5CC21F-4412-3A40-ACCC-87F41514A8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656609-F901-0E49-96A3-BCC8A44E25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6342292-EA29-D84D-8A06-6A036E62B59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FB75C01-E4E3-AD49-92C9-B7A44E10DF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D0EFEE-2756-4A20-BF2A-63F0A94F99AC}" type="datetime4">
              <a:rPr lang="en-US" smtClean="0"/>
              <a:pPr/>
              <a:t>October 10, 2019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6CA408E-C68D-3840-AF84-4DF91932AA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8723346-CE5A-7144-8F8A-8FC6864720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16745624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18DA9F-BBA8-9B42-BE8A-17183EFA3B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7D811B8-6880-2742-A8F2-876D73D3634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DB7C072-E49F-094C-BF2F-48152286B55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2D389DF-F7ED-1B46-BBBD-655CC83F1E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EEA923-9BEE-48CE-9F28-5B525F399BAD}" type="datetime4">
              <a:rPr lang="en-US" smtClean="0"/>
              <a:pPr/>
              <a:t>October 10, 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3C27E80-62D6-A046-8A0C-7D240C10EC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92E9B80-2014-8646-A3ED-BEC60FFF0B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8DF745-7D3F-47F4-83A3-874385CFAA6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01955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D297EF3-1839-9E40-8E4D-DD2B00F86E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7298E0-C9BC-A045-B15F-4864B220D19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20CFEFE-760F-B74B-9EB2-98D553BBE43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7D0EFEE-2756-4A20-BF2A-63F0A94F99AC}" type="datetime4">
              <a:rPr lang="en-US" smtClean="0"/>
              <a:pPr/>
              <a:t>October 10, 2019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C8CBA57-488C-CC4B-B7A6-2195D01CD1B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DB3A28-2222-6749-86ED-2E50DF9CC52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38DF745-7D3F-47F4-83A3-874385CFAA6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150236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292" r:id="rId1"/>
    <p:sldLayoutId id="2147484293" r:id="rId2"/>
    <p:sldLayoutId id="2147484294" r:id="rId3"/>
    <p:sldLayoutId id="2147484295" r:id="rId4"/>
    <p:sldLayoutId id="2147484296" r:id="rId5"/>
    <p:sldLayoutId id="2147484297" r:id="rId6"/>
    <p:sldLayoutId id="2147484298" r:id="rId7"/>
    <p:sldLayoutId id="2147484299" r:id="rId8"/>
    <p:sldLayoutId id="2147484300" r:id="rId9"/>
    <p:sldLayoutId id="2147484301" r:id="rId10"/>
    <p:sldLayoutId id="2147484302" r:id="rId11"/>
  </p:sldLayoutIdLst>
  <p:hf sldNum="0" hdr="0" ftr="0" dt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safaribooksonline.com/library/view/using-flume/9781491905326/ch04.html" TargetMode="External"/><Relationship Id="rId2" Type="http://schemas.openxmlformats.org/officeDocument/2006/relationships/hyperlink" Target="http://flume.apache.org/FlumeUserGuide.html#spooling-directory-source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://flume.apache.org/FlumeUserGuide.html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.tiff"/><Relationship Id="rId5" Type="http://schemas.openxmlformats.org/officeDocument/2006/relationships/hyperlink" Target="https://www.tutorialspoint.com/apache_flume/index.htm" TargetMode="External"/><Relationship Id="rId4" Type="http://schemas.openxmlformats.org/officeDocument/2006/relationships/hyperlink" Target="https://blogs.apache.org/flume/entry/flume_ng_architecture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flume.apache.org/download.html" TargetMode="External"/><Relationship Id="rId2" Type="http://schemas.openxmlformats.org/officeDocument/2006/relationships/hyperlink" Target="https://docs.docker.com/docker-for-mac/install/" TargetMode="Externa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" name="Rectangle 7">
            <a:extLst>
              <a:ext uri="{FF2B5EF4-FFF2-40B4-BE49-F238E27FC236}">
                <a16:creationId xmlns:a16="http://schemas.microsoft.com/office/drawing/2014/main" id="{559AE206-7EBA-4D33-8BC9-9D8158553F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en-US" sz="135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28650" y="4555055"/>
            <a:ext cx="5174047" cy="1723125"/>
          </a:xfrm>
        </p:spPr>
        <p:txBody>
          <a:bodyPr anchor="ctr">
            <a:normAutofit/>
          </a:bodyPr>
          <a:lstStyle/>
          <a:p>
            <a:pPr algn="r"/>
            <a:r>
              <a:rPr lang="en-US"/>
              <a:t>Principles of Big Data Processing 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156968" y="4555055"/>
            <a:ext cx="2537450" cy="1723125"/>
          </a:xfrm>
        </p:spPr>
        <p:txBody>
          <a:bodyPr anchor="ctr">
            <a:normAutofit/>
          </a:bodyPr>
          <a:lstStyle/>
          <a:p>
            <a:pPr algn="l"/>
            <a:r>
              <a:rPr lang="en-US"/>
              <a:t>LAB 7 </a:t>
            </a:r>
            <a:r>
              <a:rPr lang="mr-IN"/>
              <a:t>–</a:t>
            </a:r>
            <a:r>
              <a:rPr lang="en-US"/>
              <a:t> CSCI E-88(15417)</a:t>
            </a:r>
          </a:p>
          <a:p>
            <a:pPr algn="l"/>
            <a:endParaRPr lang="en-US"/>
          </a:p>
        </p:txBody>
      </p:sp>
      <p:sp>
        <p:nvSpPr>
          <p:cNvPr id="6" name="Oval 9">
            <a:extLst>
              <a:ext uri="{FF2B5EF4-FFF2-40B4-BE49-F238E27FC236}">
                <a16:creationId xmlns:a16="http://schemas.microsoft.com/office/drawing/2014/main" id="{6437D937-A7F1-4011-92B4-328E5BE1B1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1425" y="1322610"/>
            <a:ext cx="1682850" cy="1682847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en-US" sz="135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7" name="Oval 11">
            <a:extLst>
              <a:ext uri="{FF2B5EF4-FFF2-40B4-BE49-F238E27FC236}">
                <a16:creationId xmlns:a16="http://schemas.microsoft.com/office/drawing/2014/main" id="{B672F332-AF08-46C6-94F0-77684310D7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546253" y="2707205"/>
            <a:ext cx="721796" cy="721796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en-US" sz="135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9" name="Oval 13">
            <a:extLst>
              <a:ext uri="{FF2B5EF4-FFF2-40B4-BE49-F238E27FC236}">
                <a16:creationId xmlns:a16="http://schemas.microsoft.com/office/drawing/2014/main" id="{34244EF8-D73A-40E1-BE73-D46E6B4B04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844374" y="2603243"/>
            <a:ext cx="220271" cy="220271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en-US" sz="135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1" name="Freeform: Shape 15">
            <a:extLst>
              <a:ext uri="{FF2B5EF4-FFF2-40B4-BE49-F238E27FC236}">
                <a16:creationId xmlns:a16="http://schemas.microsoft.com/office/drawing/2014/main" id="{AB84D7E8-4ECB-42D7-ADBF-01689B0F24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329087" y="0"/>
            <a:ext cx="4814914" cy="3429000"/>
          </a:xfrm>
          <a:custGeom>
            <a:avLst/>
            <a:gdLst>
              <a:gd name="connsiteX0" fmla="*/ 0 w 5699887"/>
              <a:gd name="connsiteY0" fmla="*/ 0 h 4059244"/>
              <a:gd name="connsiteX1" fmla="*/ 5699887 w 5699887"/>
              <a:gd name="connsiteY1" fmla="*/ 0 h 4059244"/>
              <a:gd name="connsiteX2" fmla="*/ 5699887 w 5699887"/>
              <a:gd name="connsiteY2" fmla="*/ 3944096 h 4059244"/>
              <a:gd name="connsiteX3" fmla="*/ 5525775 w 5699887"/>
              <a:gd name="connsiteY3" fmla="*/ 3980429 h 4059244"/>
              <a:gd name="connsiteX4" fmla="*/ 4663256 w 5699887"/>
              <a:gd name="connsiteY4" fmla="*/ 4059244 h 4059244"/>
              <a:gd name="connsiteX5" fmla="*/ 8566 w 5699887"/>
              <a:gd name="connsiteY5" fmla="*/ 67422 h 40592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699887" h="4059244">
                <a:moveTo>
                  <a:pt x="0" y="0"/>
                </a:moveTo>
                <a:lnTo>
                  <a:pt x="5699887" y="0"/>
                </a:lnTo>
                <a:lnTo>
                  <a:pt x="5699887" y="3944096"/>
                </a:lnTo>
                <a:lnTo>
                  <a:pt x="5525775" y="3980429"/>
                </a:lnTo>
                <a:cubicBezTo>
                  <a:pt x="5246154" y="4032190"/>
                  <a:pt x="4957865" y="4059244"/>
                  <a:pt x="4663256" y="4059244"/>
                </a:cubicBezTo>
                <a:cubicBezTo>
                  <a:pt x="2306390" y="4059244"/>
                  <a:pt x="353936" y="2327747"/>
                  <a:pt x="8566" y="67422"/>
                </a:cubicBezTo>
                <a:close/>
              </a:path>
            </a:pathLst>
          </a:custGeom>
          <a:solidFill>
            <a:srgbClr val="5959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en-US" sz="1350">
              <a:solidFill>
                <a:prstClr val="white"/>
              </a:solidFill>
              <a:latin typeface="Calibri" panose="020F0502020204030204"/>
            </a:endParaRPr>
          </a:p>
        </p:txBody>
      </p:sp>
      <p:cxnSp>
        <p:nvCxnSpPr>
          <p:cNvPr id="13" name="Straight Connector 17">
            <a:extLst>
              <a:ext uri="{FF2B5EF4-FFF2-40B4-BE49-F238E27FC236}">
                <a16:creationId xmlns:a16="http://schemas.microsoft.com/office/drawing/2014/main" id="{9E8E38ED-369A-44C2-B635-0BED0E48A6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979834" y="4776880"/>
            <a:ext cx="0" cy="1303020"/>
          </a:xfrm>
          <a:prstGeom prst="line">
            <a:avLst/>
          </a:prstGeom>
          <a:ln w="19050" cap="sq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2366989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CDA5C6-864E-944B-8721-ACF8FC9FAA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1"/>
                </a:solidFill>
              </a:rPr>
              <a:t>Configuration and startup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pPr marL="0" indent="0">
              <a:buNone/>
            </a:pPr>
            <a:br>
              <a:rPr lang="en-US" b="0" dirty="0"/>
            </a:br>
            <a:r>
              <a:rPr lang="en-US" b="0" dirty="0"/>
              <a:t>./bin/flume-ng agent -n a1 -c </a:t>
            </a:r>
            <a:r>
              <a:rPr lang="en-US" b="0" dirty="0" err="1"/>
              <a:t>conf</a:t>
            </a:r>
            <a:r>
              <a:rPr lang="en-US" b="0" dirty="0"/>
              <a:t> -f </a:t>
            </a:r>
            <a:r>
              <a:rPr lang="en-US" b="0" dirty="0" err="1"/>
              <a:t>conf</a:t>
            </a:r>
            <a:r>
              <a:rPr lang="en-US" b="0" dirty="0"/>
              <a:t>/flume-</a:t>
            </a:r>
            <a:r>
              <a:rPr lang="en-US" b="0" dirty="0" err="1"/>
              <a:t>conf.properties</a:t>
            </a:r>
            <a:endParaRPr lang="en-US" b="0" dirty="0"/>
          </a:p>
          <a:p>
            <a:pPr marL="0" indent="0">
              <a:buNone/>
            </a:pPr>
            <a:br>
              <a:rPr lang="en-US" b="0" dirty="0"/>
            </a:br>
            <a:r>
              <a:rPr lang="en-US" b="0" dirty="0"/>
              <a:t>Where:</a:t>
            </a:r>
          </a:p>
          <a:p>
            <a:pPr marL="0" indent="0">
              <a:buNone/>
            </a:pPr>
            <a:r>
              <a:rPr lang="en-US" b="0" dirty="0"/>
              <a:t>'a1' - agent name</a:t>
            </a:r>
          </a:p>
          <a:p>
            <a:pPr marL="0" indent="0">
              <a:buNone/>
            </a:pPr>
            <a:r>
              <a:rPr lang="en-US" b="0" dirty="0"/>
              <a:t>'</a:t>
            </a:r>
            <a:r>
              <a:rPr lang="en-US" b="0" dirty="0" err="1"/>
              <a:t>conf</a:t>
            </a:r>
            <a:r>
              <a:rPr lang="en-US" b="0" dirty="0"/>
              <a:t>' - configuration directory</a:t>
            </a:r>
          </a:p>
          <a:p>
            <a:pPr marL="0" indent="0">
              <a:buNone/>
            </a:pPr>
            <a:r>
              <a:rPr lang="en-US" b="0" dirty="0"/>
              <a:t>flume-</a:t>
            </a:r>
            <a:r>
              <a:rPr lang="en-US" b="0" dirty="0" err="1"/>
              <a:t>conf.properties</a:t>
            </a:r>
            <a:r>
              <a:rPr lang="en-US" b="0" dirty="0"/>
              <a:t> - properties file in the configuration directory</a:t>
            </a:r>
          </a:p>
          <a:p>
            <a:pPr marL="0" indent="0">
              <a:buNone/>
            </a:pPr>
            <a:br>
              <a:rPr lang="en-US" b="0" dirty="0"/>
            </a:br>
            <a:r>
              <a:rPr lang="en-US" b="0" dirty="0"/>
              <a:t>./bin/flume-ng agent -n a1 -c </a:t>
            </a:r>
            <a:r>
              <a:rPr lang="en-US" b="0" dirty="0" err="1"/>
              <a:t>conf</a:t>
            </a:r>
            <a:r>
              <a:rPr lang="en-US" b="0" dirty="0"/>
              <a:t> -f </a:t>
            </a:r>
            <a:r>
              <a:rPr lang="en-US" b="0" dirty="0" err="1"/>
              <a:t>conf</a:t>
            </a:r>
            <a:r>
              <a:rPr lang="en-US" b="0" dirty="0"/>
              <a:t>/flume-</a:t>
            </a:r>
            <a:r>
              <a:rPr lang="en-US" b="0" dirty="0" err="1"/>
              <a:t>conf.properties</a:t>
            </a:r>
            <a:endParaRPr lang="en-US" b="0" dirty="0"/>
          </a:p>
          <a:p>
            <a:pPr marL="0" indent="0">
              <a:buNone/>
            </a:pPr>
            <a:r>
              <a:rPr lang="en-US" b="0" dirty="0"/>
              <a:t> -</a:t>
            </a:r>
            <a:r>
              <a:rPr lang="en-US" b="0" dirty="0" err="1"/>
              <a:t>Dflume.root.logger</a:t>
            </a:r>
            <a:r>
              <a:rPr lang="en-US" b="0" dirty="0"/>
              <a:t>=</a:t>
            </a:r>
            <a:r>
              <a:rPr lang="en-US" b="0" dirty="0" err="1"/>
              <a:t>INFO,console</a:t>
            </a:r>
            <a:endParaRPr lang="en-US" b="0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apache-flume-1.9.0-bin/bin/flume-ng agent -n a1 -c apache-flume-1.9.0-bin/conf -f flume-config/flume-conf-lab7-m.properties 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57835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DE20A5-5E99-A940-8188-6CA755748E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1"/>
                </a:solidFill>
              </a:rPr>
              <a:t>HDFS agent configuration</a:t>
            </a:r>
            <a:br>
              <a:rPr lang="en-US" dirty="0">
                <a:solidFill>
                  <a:schemeClr val="accent1"/>
                </a:solidFill>
              </a:rPr>
            </a:br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282CB9-0EF1-DE49-8FF7-902BCB1260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339702"/>
            <a:ext cx="7886700" cy="5146158"/>
          </a:xfrm>
        </p:spPr>
        <p:txBody>
          <a:bodyPr>
            <a:normAutofit fontScale="55000" lnSpcReduction="20000"/>
          </a:bodyPr>
          <a:lstStyle/>
          <a:p>
            <a:pPr marL="0" indent="0">
              <a:buNone/>
            </a:pPr>
            <a:r>
              <a:rPr lang="en-US" dirty="0"/>
              <a:t>a1.sources = r1 </a:t>
            </a:r>
          </a:p>
          <a:p>
            <a:pPr marL="0" indent="0">
              <a:buNone/>
            </a:pPr>
            <a:r>
              <a:rPr lang="en-US" dirty="0"/>
              <a:t>a1.sinks = k1 </a:t>
            </a:r>
          </a:p>
          <a:p>
            <a:pPr marL="0" indent="0">
              <a:buNone/>
            </a:pPr>
            <a:r>
              <a:rPr lang="en-US" dirty="0"/>
              <a:t>a1.channels = c1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# Describe/configure the source </a:t>
            </a:r>
          </a:p>
          <a:p>
            <a:pPr marL="0" indent="0">
              <a:buNone/>
            </a:pPr>
            <a:r>
              <a:rPr lang="en-US" dirty="0"/>
              <a:t>a1.sources.r1.type = exec </a:t>
            </a:r>
          </a:p>
          <a:p>
            <a:pPr marL="0" indent="0">
              <a:buNone/>
            </a:pPr>
            <a:r>
              <a:rPr lang="en-US" dirty="0"/>
              <a:t>a1.sources.r1.command = tail -f /</a:t>
            </a:r>
            <a:r>
              <a:rPr lang="en-US" dirty="0" err="1"/>
              <a:t>var</a:t>
            </a:r>
            <a:r>
              <a:rPr lang="en-US" dirty="0"/>
              <a:t>/log/</a:t>
            </a:r>
            <a:r>
              <a:rPr lang="en-US" dirty="0" err="1"/>
              <a:t>httpd</a:t>
            </a:r>
            <a:r>
              <a:rPr lang="en-US" dirty="0"/>
              <a:t>/</a:t>
            </a:r>
            <a:r>
              <a:rPr lang="en-US" dirty="0" err="1"/>
              <a:t>access_log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# Describe the sink </a:t>
            </a:r>
          </a:p>
          <a:p>
            <a:pPr marL="0" indent="0">
              <a:buNone/>
            </a:pPr>
            <a:r>
              <a:rPr lang="en-US" dirty="0"/>
              <a:t>a1.sinks.k1.type = </a:t>
            </a:r>
            <a:r>
              <a:rPr lang="en-US" dirty="0" err="1"/>
              <a:t>hdfs</a:t>
            </a:r>
            <a:r>
              <a:rPr lang="en-US" dirty="0"/>
              <a:t> </a:t>
            </a:r>
          </a:p>
          <a:p>
            <a:pPr marL="0" indent="0">
              <a:buNone/>
            </a:pPr>
            <a:r>
              <a:rPr lang="en-US" dirty="0"/>
              <a:t>a1.sinks.k1.hdfs.path = </a:t>
            </a:r>
            <a:r>
              <a:rPr lang="en-US" dirty="0" err="1"/>
              <a:t>hdfs</a:t>
            </a:r>
            <a:r>
              <a:rPr lang="en-US" dirty="0"/>
              <a:t>://&lt;EMR Node Location&gt;/flume/%y/%m/%d/%H/%M/ </a:t>
            </a:r>
          </a:p>
          <a:p>
            <a:pPr marL="0" indent="0">
              <a:buNone/>
            </a:pPr>
            <a:r>
              <a:rPr lang="en-US" dirty="0"/>
              <a:t>a1.sinks.k1.hdfs.useLocalTimeStamp = true </a:t>
            </a:r>
          </a:p>
          <a:p>
            <a:pPr marL="0" indent="0">
              <a:buNone/>
            </a:pPr>
            <a:r>
              <a:rPr lang="en-US" dirty="0"/>
              <a:t>a1.sinks.k1.hdfs.fileType = DataStream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# Use a channel which buffers events in memory with file persistence </a:t>
            </a:r>
          </a:p>
          <a:p>
            <a:pPr marL="0" indent="0">
              <a:buNone/>
            </a:pPr>
            <a:r>
              <a:rPr lang="en-US" dirty="0"/>
              <a:t>a1.channels.c1.type = memory </a:t>
            </a:r>
          </a:p>
          <a:p>
            <a:pPr marL="0" indent="0">
              <a:buNone/>
            </a:pPr>
            <a:r>
              <a:rPr lang="en-US" dirty="0"/>
              <a:t>a1.channels.c1.capacity = 1000 </a:t>
            </a:r>
          </a:p>
          <a:p>
            <a:pPr marL="0" indent="0">
              <a:buNone/>
            </a:pPr>
            <a:r>
              <a:rPr lang="en-US" dirty="0"/>
              <a:t>a1.channels.c1.transactionCapacity = 50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# Bind the source and sink to the channel 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a1.sources.r1.channels = c1 a1.sinks.k1.channel = c1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7679521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chemeClr val="accent1"/>
                </a:solidFill>
              </a:rPr>
              <a:t>Good references:</a:t>
            </a:r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u="sng" dirty="0">
                <a:hlinkClick r:id="rId2"/>
              </a:rPr>
              <a:t>http://flume.apache.org/FlumeUserGuide.html#spooling-directory-source</a:t>
            </a:r>
            <a:endParaRPr lang="en-US" dirty="0"/>
          </a:p>
          <a:p>
            <a:pPr marL="0" indent="0">
              <a:buNone/>
            </a:pPr>
            <a:br>
              <a:rPr lang="en-US" dirty="0"/>
            </a:br>
            <a:r>
              <a:rPr lang="en-US" u="sng" dirty="0">
                <a:hlinkClick r:id="rId3"/>
              </a:rPr>
              <a:t>https://www.safaribooksonline.com/library/view/using-flume/9781491905326/ch04.html</a:t>
            </a:r>
            <a:endParaRPr lang="en-US" dirty="0"/>
          </a:p>
          <a:p>
            <a:pPr marL="0" indent="0">
              <a:buNone/>
            </a:pPr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5326184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963877"/>
            <a:ext cx="2620771" cy="4930246"/>
          </a:xfrm>
        </p:spPr>
        <p:txBody>
          <a:bodyPr>
            <a:normAutofit/>
          </a:bodyPr>
          <a:lstStyle/>
          <a:p>
            <a:pPr algn="r"/>
            <a:r>
              <a:rPr lang="en-US" dirty="0">
                <a:solidFill>
                  <a:schemeClr val="accent1"/>
                </a:solidFill>
              </a:rPr>
              <a:t>Agenda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732023" y="963877"/>
            <a:ext cx="4783327" cy="4930246"/>
          </a:xfrm>
        </p:spPr>
        <p:txBody>
          <a:bodyPr anchor="ctr">
            <a:normAutofit/>
          </a:bodyPr>
          <a:lstStyle/>
          <a:p>
            <a:pPr marL="342900" indent="-342900">
              <a:buFont typeface="Arial"/>
              <a:buChar char="•"/>
            </a:pPr>
            <a:endParaRPr lang="en-US" sz="2100" b="0" dirty="0"/>
          </a:p>
          <a:p>
            <a:pPr marL="342900" indent="-342900">
              <a:buFont typeface="Arial"/>
              <a:buChar char="•"/>
            </a:pPr>
            <a:r>
              <a:rPr lang="en-US" sz="2100" b="0" dirty="0"/>
              <a:t>What is flume?</a:t>
            </a:r>
          </a:p>
          <a:p>
            <a:pPr marL="342900" indent="-342900">
              <a:buFont typeface="Arial"/>
              <a:buChar char="•"/>
            </a:pPr>
            <a:r>
              <a:rPr lang="en-US" sz="2100" dirty="0"/>
              <a:t>How to create an agent</a:t>
            </a:r>
          </a:p>
          <a:p>
            <a:pPr marL="342900" indent="-342900">
              <a:buFont typeface="Arial"/>
              <a:buChar char="•"/>
            </a:pPr>
            <a:r>
              <a:rPr lang="en-US" sz="2100" dirty="0"/>
              <a:t>Installing flume </a:t>
            </a:r>
            <a:endParaRPr lang="en-US" sz="2100" b="0" dirty="0"/>
          </a:p>
          <a:p>
            <a:pPr marL="342900" indent="-342900">
              <a:buFont typeface="Arial"/>
              <a:buChar char="•"/>
            </a:pPr>
            <a:r>
              <a:rPr lang="en-US" sz="2100" b="0" dirty="0"/>
              <a:t>Example Config file</a:t>
            </a:r>
          </a:p>
          <a:p>
            <a:pPr marL="342900" indent="-342900">
              <a:buFont typeface="Arial"/>
              <a:buChar char="•"/>
            </a:pPr>
            <a:r>
              <a:rPr lang="en-US" sz="2100" b="0" dirty="0"/>
              <a:t>Running flume on AWS</a:t>
            </a:r>
          </a:p>
          <a:p>
            <a:pPr marL="342900" indent="-342900">
              <a:buFont typeface="Arial"/>
              <a:buChar char="•"/>
            </a:pPr>
            <a:r>
              <a:rPr lang="en-US" sz="2100" b="0" dirty="0"/>
              <a:t>Running flume on HDFS</a:t>
            </a:r>
          </a:p>
          <a:p>
            <a:pPr marL="342900" indent="-342900">
              <a:buFont typeface="Arial"/>
              <a:buChar char="•"/>
            </a:pPr>
            <a:endParaRPr lang="en-US" sz="2100" b="0" dirty="0"/>
          </a:p>
          <a:p>
            <a:endParaRPr lang="en-US" sz="2100" dirty="0"/>
          </a:p>
        </p:txBody>
      </p:sp>
    </p:spTree>
    <p:extLst>
      <p:ext uri="{BB962C8B-B14F-4D97-AF65-F5344CB8AC3E}">
        <p14:creationId xmlns:p14="http://schemas.microsoft.com/office/powerpoint/2010/main" val="214996570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52718"/>
            <a:ext cx="5791200" cy="844809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accent1"/>
                </a:solidFill>
              </a:rPr>
              <a:t>Flume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44009"/>
            <a:ext cx="7620000" cy="5146158"/>
          </a:xfrm>
        </p:spPr>
        <p:txBody>
          <a:bodyPr>
            <a:normAutofit fontScale="92500" lnSpcReduction="20000"/>
          </a:bodyPr>
          <a:lstStyle/>
          <a:p>
            <a:pPr marL="342900" indent="-342900">
              <a:lnSpc>
                <a:spcPct val="120000"/>
              </a:lnSpc>
              <a:buFont typeface="Arial"/>
              <a:buChar char="•"/>
            </a:pPr>
            <a:r>
              <a:rPr lang="en-US" b="0" dirty="0"/>
              <a:t>Flume is a distributed, reliable, and available </a:t>
            </a:r>
            <a:r>
              <a:rPr lang="en-US" b="0" dirty="0">
                <a:solidFill>
                  <a:schemeClr val="accent1"/>
                </a:solidFill>
              </a:rPr>
              <a:t>system for efficiently collecting, aggregating, and moving large amounts of data</a:t>
            </a:r>
            <a:r>
              <a:rPr lang="en-US" b="0" dirty="0"/>
              <a:t> from many different sources to a centralized data store.</a:t>
            </a:r>
          </a:p>
          <a:p>
            <a:pPr marL="342900" indent="-342900">
              <a:buFont typeface="Arial"/>
              <a:buChar char="•"/>
            </a:pPr>
            <a:endParaRPr lang="en-US" b="0" dirty="0"/>
          </a:p>
          <a:p>
            <a:pPr marL="342900" indent="-342900">
              <a:buFont typeface="Arial"/>
              <a:buChar char="•"/>
            </a:pPr>
            <a:endParaRPr lang="en-US" b="0" dirty="0"/>
          </a:p>
          <a:p>
            <a:pPr marL="342900" indent="-342900">
              <a:buFont typeface="Arial"/>
              <a:buChar char="•"/>
            </a:pPr>
            <a:endParaRPr lang="en-US" b="0" dirty="0"/>
          </a:p>
          <a:p>
            <a:pPr marL="342900" indent="-342900">
              <a:buFont typeface="Arial"/>
              <a:buChar char="•"/>
            </a:pPr>
            <a:endParaRPr lang="en-US" b="0" dirty="0"/>
          </a:p>
          <a:p>
            <a:pPr marL="342900" indent="-342900">
              <a:buFont typeface="Arial"/>
              <a:buChar char="•"/>
            </a:pPr>
            <a:endParaRPr lang="en-US" b="0" dirty="0"/>
          </a:p>
          <a:p>
            <a:pPr marL="342900" indent="-342900">
              <a:buFont typeface="Arial"/>
              <a:buChar char="•"/>
            </a:pPr>
            <a:endParaRPr lang="en-US" b="0" dirty="0"/>
          </a:p>
          <a:p>
            <a:pPr marL="342900" indent="-342900">
              <a:buFont typeface="Arial"/>
              <a:buChar char="•"/>
            </a:pPr>
            <a:endParaRPr lang="en-US" b="0" dirty="0"/>
          </a:p>
          <a:p>
            <a:pPr marL="342900" indent="-342900">
              <a:buFont typeface="Arial"/>
              <a:buChar char="•"/>
            </a:pPr>
            <a:endParaRPr lang="en-US" b="0" dirty="0"/>
          </a:p>
          <a:p>
            <a:pPr marL="342900" indent="-342900">
              <a:lnSpc>
                <a:spcPct val="120000"/>
              </a:lnSpc>
              <a:buFont typeface="Arial"/>
              <a:buChar char="•"/>
            </a:pPr>
            <a:endParaRPr lang="en-US" b="0" dirty="0"/>
          </a:p>
          <a:p>
            <a:pPr marL="342900" indent="-342900">
              <a:lnSpc>
                <a:spcPct val="120000"/>
              </a:lnSpc>
              <a:buFont typeface="Arial"/>
              <a:buChar char="•"/>
            </a:pPr>
            <a:r>
              <a:rPr lang="en-US" b="0" dirty="0"/>
              <a:t>Reference : </a:t>
            </a:r>
            <a:r>
              <a:rPr lang="en-US" b="0" dirty="0">
                <a:hlinkClick r:id="rId3"/>
              </a:rPr>
              <a:t>http://flume.apache.org/FlumeUserGuide.html</a:t>
            </a:r>
            <a:endParaRPr lang="en-US" b="0" dirty="0"/>
          </a:p>
          <a:p>
            <a:pPr marL="0" indent="0">
              <a:lnSpc>
                <a:spcPct val="120000"/>
              </a:lnSpc>
              <a:buNone/>
            </a:pPr>
            <a:r>
              <a:rPr lang="en-US" sz="1500" b="0" dirty="0"/>
              <a:t>Images taken from:</a:t>
            </a:r>
          </a:p>
          <a:p>
            <a:pPr marL="685800" lvl="1" indent="-342900">
              <a:lnSpc>
                <a:spcPct val="120000"/>
              </a:lnSpc>
              <a:buFont typeface="Arial"/>
              <a:buChar char="•"/>
            </a:pPr>
            <a:r>
              <a:rPr lang="en-US" sz="1200" b="0" dirty="0"/>
              <a:t> </a:t>
            </a:r>
            <a:r>
              <a:rPr lang="en-US" sz="1200" b="0" dirty="0">
                <a:hlinkClick r:id="rId4"/>
              </a:rPr>
              <a:t>https://blogs.apache.org/flume/entry/flume_ng_architecture</a:t>
            </a:r>
            <a:endParaRPr lang="en-US" sz="1200" b="0" dirty="0"/>
          </a:p>
          <a:p>
            <a:pPr marL="685800" lvl="1" indent="-342900">
              <a:lnSpc>
                <a:spcPct val="120000"/>
              </a:lnSpc>
              <a:buFont typeface="Arial"/>
              <a:buChar char="•"/>
            </a:pPr>
            <a:r>
              <a:rPr lang="en-US" sz="1200" dirty="0">
                <a:hlinkClick r:id="rId5"/>
              </a:rPr>
              <a:t>https://www.tutorialspoint.com/apache_flume/index.htm</a:t>
            </a:r>
            <a:endParaRPr lang="en-US" sz="1200" b="0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5AE93AC-F793-A140-BD4F-D1FFA9DECD2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610833" y="2336640"/>
            <a:ext cx="5130033" cy="23761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585397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199" y="152718"/>
            <a:ext cx="7511143" cy="987313"/>
          </a:xfrm>
        </p:spPr>
        <p:txBody>
          <a:bodyPr/>
          <a:lstStyle/>
          <a:p>
            <a:r>
              <a:rPr lang="en-US" dirty="0">
                <a:solidFill>
                  <a:schemeClr val="accent1"/>
                </a:solidFill>
              </a:rPr>
              <a:t>Main concepts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199" y="978195"/>
            <a:ext cx="7606146" cy="5196420"/>
          </a:xfrm>
        </p:spPr>
        <p:txBody>
          <a:bodyPr>
            <a:normAutofit/>
          </a:bodyPr>
          <a:lstStyle/>
          <a:p>
            <a:pPr fontAlgn="base"/>
            <a:r>
              <a:rPr lang="en-US" sz="1600" dirty="0">
                <a:solidFill>
                  <a:schemeClr val="accent1"/>
                </a:solidFill>
              </a:rPr>
              <a:t>Event: </a:t>
            </a:r>
            <a:r>
              <a:rPr lang="en-US" sz="1600" dirty="0"/>
              <a:t>An event is the basic unit of the data transported inside                                   Flume. </a:t>
            </a:r>
          </a:p>
          <a:p>
            <a:pPr fontAlgn="base"/>
            <a:r>
              <a:rPr lang="en-US" sz="1600" dirty="0">
                <a:solidFill>
                  <a:schemeClr val="accent1"/>
                </a:solidFill>
              </a:rPr>
              <a:t>Agent: </a:t>
            </a:r>
            <a:r>
              <a:rPr lang="en-US" sz="1600" dirty="0"/>
              <a:t>An independent JVM process that </a:t>
            </a:r>
            <a:r>
              <a:rPr lang="en-US" sz="1600" dirty="0">
                <a:solidFill>
                  <a:schemeClr val="accent1"/>
                </a:solidFill>
              </a:rPr>
              <a:t>hosts all these flume components </a:t>
            </a:r>
            <a:r>
              <a:rPr lang="en-US" sz="1600" dirty="0"/>
              <a:t>- sources, channels, sinks, etc. </a:t>
            </a:r>
          </a:p>
          <a:p>
            <a:pPr fontAlgn="base"/>
            <a:r>
              <a:rPr lang="en-US" sz="1600" dirty="0">
                <a:solidFill>
                  <a:schemeClr val="accent1"/>
                </a:solidFill>
              </a:rPr>
              <a:t>Source:</a:t>
            </a:r>
            <a:r>
              <a:rPr lang="en-US" sz="1600" dirty="0"/>
              <a:t> An interface implementation that can </a:t>
            </a:r>
            <a:r>
              <a:rPr lang="en-US" sz="1600" dirty="0">
                <a:solidFill>
                  <a:schemeClr val="accent1"/>
                </a:solidFill>
              </a:rPr>
              <a:t>consume events from external sources </a:t>
            </a:r>
            <a:r>
              <a:rPr lang="en-US" sz="1600" dirty="0"/>
              <a:t>such as Tweets, logs, message queues. There are many sources implemented for specific external event sources. </a:t>
            </a:r>
          </a:p>
          <a:p>
            <a:pPr fontAlgn="base"/>
            <a:r>
              <a:rPr lang="en-US" sz="1600" dirty="0">
                <a:solidFill>
                  <a:schemeClr val="accent1"/>
                </a:solidFill>
              </a:rPr>
              <a:t>Channel:</a:t>
            </a:r>
            <a:r>
              <a:rPr lang="en-US" sz="1600" dirty="0"/>
              <a:t> A </a:t>
            </a:r>
            <a:r>
              <a:rPr lang="en-US" sz="1600" dirty="0">
                <a:solidFill>
                  <a:schemeClr val="accent1"/>
                </a:solidFill>
              </a:rPr>
              <a:t>transient store for events</a:t>
            </a:r>
            <a:r>
              <a:rPr lang="en-US" sz="1600" dirty="0"/>
              <a:t>. An event put in a channel stays in that channel until a sink removes it for further transport. Most commonly used channels are memory channel (most performant) and file channel (most durable) </a:t>
            </a:r>
          </a:p>
          <a:p>
            <a:pPr fontAlgn="base"/>
            <a:r>
              <a:rPr lang="en-US" sz="1600" dirty="0">
                <a:solidFill>
                  <a:schemeClr val="accent1"/>
                </a:solidFill>
              </a:rPr>
              <a:t>Sink</a:t>
            </a:r>
            <a:r>
              <a:rPr lang="en-US" sz="1600" dirty="0"/>
              <a:t>:  The entity that</a:t>
            </a:r>
            <a:r>
              <a:rPr lang="en-US" sz="1600" dirty="0">
                <a:solidFill>
                  <a:schemeClr val="accent1"/>
                </a:solidFill>
              </a:rPr>
              <a:t> removes events from a channel and delivers to a destination. </a:t>
            </a:r>
            <a:r>
              <a:rPr lang="en-US" sz="1600" dirty="0"/>
              <a:t>A variety of sinks allow data to be streamed to a range of destinations.</a:t>
            </a:r>
          </a:p>
          <a:p>
            <a:pPr fontAlgn="base"/>
            <a:r>
              <a:rPr lang="en-US" sz="1600" dirty="0">
                <a:solidFill>
                  <a:schemeClr val="accent1"/>
                </a:solidFill>
              </a:rPr>
              <a:t>Flow/ Pipeline/ Topology: </a:t>
            </a:r>
            <a:r>
              <a:rPr lang="en-US" sz="1600" dirty="0"/>
              <a:t>a </a:t>
            </a:r>
            <a:r>
              <a:rPr lang="en-US" sz="1600" dirty="0">
                <a:solidFill>
                  <a:schemeClr val="accent1"/>
                </a:solidFill>
              </a:rPr>
              <a:t>chain of agents that send data from the sources</a:t>
            </a:r>
            <a:r>
              <a:rPr lang="en-US" sz="1600" dirty="0"/>
              <a:t>, to each other and </a:t>
            </a:r>
            <a:r>
              <a:rPr lang="en-US" sz="1600" dirty="0">
                <a:solidFill>
                  <a:schemeClr val="accent1"/>
                </a:solidFill>
              </a:rPr>
              <a:t>to their final destination.</a:t>
            </a:r>
          </a:p>
          <a:p>
            <a:pPr fontAlgn="base"/>
            <a:endParaRPr lang="en-US" sz="1600" b="0" dirty="0">
              <a:solidFill>
                <a:schemeClr val="accent1"/>
              </a:solidFill>
            </a:endParaRPr>
          </a:p>
          <a:p>
            <a:pPr fontAlgn="base"/>
            <a:endParaRPr lang="en-US" sz="1600" b="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7F85E53-E531-9E40-9B7E-64AFFFF9BD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13721" y="789156"/>
            <a:ext cx="2573080" cy="701749"/>
          </a:xfrm>
          <a:prstGeom prst="rect">
            <a:avLst/>
          </a:prstGeom>
        </p:spPr>
      </p:pic>
      <p:pic>
        <p:nvPicPr>
          <p:cNvPr id="5" name="Content Placeholder 3">
            <a:extLst>
              <a:ext uri="{FF2B5EF4-FFF2-40B4-BE49-F238E27FC236}">
                <a16:creationId xmlns:a16="http://schemas.microsoft.com/office/drawing/2014/main" id="{4C71DFC9-A817-D445-AE70-8B4C4BA173C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42705" y="4707115"/>
            <a:ext cx="4742032" cy="18745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172847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8D85C8-13E8-F94D-B3D1-A51EABCC60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365127"/>
            <a:ext cx="7886700" cy="698130"/>
          </a:xfrm>
        </p:spPr>
        <p:txBody>
          <a:bodyPr/>
          <a:lstStyle/>
          <a:p>
            <a:r>
              <a:rPr lang="en-US" dirty="0">
                <a:solidFill>
                  <a:schemeClr val="accent1"/>
                </a:solidFill>
              </a:rPr>
              <a:t>Sources, Channels,  sinks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DCDAAD-E6B6-1646-9175-AB1C1DB8FEE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063258"/>
            <a:ext cx="7886700" cy="5113706"/>
          </a:xfrm>
        </p:spPr>
        <p:txBody>
          <a:bodyPr>
            <a:normAutofit/>
          </a:bodyPr>
          <a:lstStyle/>
          <a:p>
            <a:r>
              <a:rPr lang="en-US" sz="1600" dirty="0"/>
              <a:t>https://</a:t>
            </a:r>
            <a:r>
              <a:rPr lang="en-US" sz="1600" dirty="0" err="1"/>
              <a:t>www.tutorialspoint.com</a:t>
            </a:r>
            <a:r>
              <a:rPr lang="en-US" sz="1600" dirty="0"/>
              <a:t>/</a:t>
            </a:r>
            <a:r>
              <a:rPr lang="en-US" sz="1600" dirty="0" err="1"/>
              <a:t>apache_flume</a:t>
            </a:r>
            <a:r>
              <a:rPr lang="en-US" sz="1600" dirty="0"/>
              <a:t>/</a:t>
            </a:r>
            <a:r>
              <a:rPr lang="en-US" sz="1600" dirty="0" err="1"/>
              <a:t>apache_flume_configuration.htm</a:t>
            </a:r>
            <a:endParaRPr lang="en-US" sz="16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E4FED4A-49CA-EC43-A83C-DE120ED184E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19916" y="1486641"/>
            <a:ext cx="3893178" cy="4829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674293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1"/>
                </a:solidFill>
              </a:rPr>
              <a:t>Install Flume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 typeface="Arial"/>
              <a:buChar char="•"/>
            </a:pPr>
            <a:r>
              <a:rPr lang="en-US" b="0" dirty="0"/>
              <a:t>Install Flume for Mac </a:t>
            </a:r>
            <a:endParaRPr lang="en-US" b="0" dirty="0">
              <a:hlinkClick r:id="rId2"/>
            </a:endParaRPr>
          </a:p>
          <a:p>
            <a:pPr marL="342900" indent="-342900">
              <a:buFont typeface="Arial"/>
              <a:buChar char="•"/>
            </a:pPr>
            <a:r>
              <a:rPr lang="en-US" b="0" dirty="0">
                <a:hlinkClick r:id="rId3"/>
              </a:rPr>
              <a:t>https://flume.apache.org/download.html</a:t>
            </a:r>
            <a:endParaRPr lang="en-US" b="0" dirty="0"/>
          </a:p>
          <a:p>
            <a:pPr marL="342900" indent="-342900">
              <a:buFont typeface="Arial"/>
              <a:buChar char="•"/>
            </a:pPr>
            <a:endParaRPr lang="en-US" dirty="0"/>
          </a:p>
          <a:p>
            <a:pPr marL="342900" indent="-342900">
              <a:buFont typeface="Arial"/>
              <a:buChar char="•"/>
            </a:pPr>
            <a:r>
              <a:rPr lang="en-US" b="0" dirty="0"/>
              <a:t>Latest version </a:t>
            </a:r>
            <a:r>
              <a:rPr lang="en-US" dirty="0"/>
              <a:t>- Apache Flume 1.9.0</a:t>
            </a:r>
          </a:p>
          <a:p>
            <a:pPr marL="342900" indent="-342900">
              <a:buFont typeface="Arial"/>
              <a:buChar char="•"/>
            </a:pPr>
            <a:r>
              <a:rPr lang="en-US" b="1" dirty="0"/>
              <a:t>AMI in the Ohio region named ‘"Harvard-e88-HW7-2019" </a:t>
            </a:r>
            <a:endParaRPr lang="en-US" b="0" dirty="0"/>
          </a:p>
          <a:p>
            <a:pPr marL="342900" indent="-342900">
              <a:buFont typeface="Arial"/>
              <a:buChar char="•"/>
            </a:pPr>
            <a:endParaRPr lang="en-US" b="0" dirty="0"/>
          </a:p>
        </p:txBody>
      </p:sp>
    </p:spTree>
    <p:extLst>
      <p:ext uri="{BB962C8B-B14F-4D97-AF65-F5344CB8AC3E}">
        <p14:creationId xmlns:p14="http://schemas.microsoft.com/office/powerpoint/2010/main" val="116911289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199" y="152718"/>
            <a:ext cx="7847201" cy="1371600"/>
          </a:xfrm>
        </p:spPr>
        <p:txBody>
          <a:bodyPr>
            <a:normAutofit/>
          </a:bodyPr>
          <a:lstStyle/>
          <a:p>
            <a:r>
              <a:rPr lang="en-US" sz="3600" dirty="0">
                <a:solidFill>
                  <a:schemeClr val="accent1"/>
                </a:solidFill>
              </a:rPr>
              <a:t>Installing Flume, Apache server on AWS</a:t>
            </a:r>
          </a:p>
        </p:txBody>
      </p:sp>
      <p:sp>
        <p:nvSpPr>
          <p:cNvPr id="15" name="Content Placeholder 14"/>
          <p:cNvSpPr>
            <a:spLocks noGrp="1"/>
          </p:cNvSpPr>
          <p:nvPr>
            <p:ph idx="1"/>
          </p:nvPr>
        </p:nvSpPr>
        <p:spPr>
          <a:xfrm>
            <a:off x="457200" y="1648484"/>
            <a:ext cx="7620000" cy="4477679"/>
          </a:xfrm>
        </p:spPr>
        <p:txBody>
          <a:bodyPr>
            <a:normAutofit/>
          </a:bodyPr>
          <a:lstStyle/>
          <a:p>
            <a:pPr marL="800100" lvl="1" indent="-342900">
              <a:buFont typeface="Arial"/>
              <a:buChar char="•"/>
            </a:pPr>
            <a:r>
              <a:rPr lang="en-US" dirty="0" err="1"/>
              <a:t>sudo</a:t>
            </a:r>
            <a:r>
              <a:rPr lang="en-US" dirty="0"/>
              <a:t> yum install </a:t>
            </a:r>
            <a:r>
              <a:rPr lang="en-US" dirty="0" err="1"/>
              <a:t>httpd</a:t>
            </a:r>
            <a:r>
              <a:rPr lang="en-US" dirty="0"/>
              <a:t> </a:t>
            </a:r>
            <a:r>
              <a:rPr lang="en-US" dirty="0" err="1"/>
              <a:t>tmux</a:t>
            </a:r>
            <a:r>
              <a:rPr lang="en-US" dirty="0"/>
              <a:t> -y  \</a:t>
            </a:r>
          </a:p>
          <a:p>
            <a:pPr marL="800100" lvl="1" indent="-342900">
              <a:buFont typeface="Arial"/>
              <a:buChar char="•"/>
            </a:pPr>
            <a:r>
              <a:rPr lang="en-US" dirty="0"/>
              <a:t>&amp;&amp; </a:t>
            </a:r>
            <a:r>
              <a:rPr lang="en-US" dirty="0" err="1"/>
              <a:t>mkdir</a:t>
            </a:r>
            <a:r>
              <a:rPr lang="en-US" dirty="0"/>
              <a:t> flume &amp;&amp; cd flume  \</a:t>
            </a:r>
          </a:p>
          <a:p>
            <a:pPr marL="800100" lvl="1" indent="-342900">
              <a:buFont typeface="Arial"/>
              <a:buChar char="•"/>
            </a:pPr>
            <a:r>
              <a:rPr lang="en-US" dirty="0"/>
              <a:t>&amp;&amp; </a:t>
            </a:r>
            <a:r>
              <a:rPr lang="en-US" dirty="0" err="1"/>
              <a:t>wget</a:t>
            </a:r>
            <a:r>
              <a:rPr lang="en-US" dirty="0"/>
              <a:t> http://</a:t>
            </a:r>
            <a:r>
              <a:rPr lang="en-US" dirty="0" err="1"/>
              <a:t>mirrors.gigenet.com</a:t>
            </a:r>
            <a:r>
              <a:rPr lang="en-US" dirty="0"/>
              <a:t>/apache/flume/1.9.0/apache-flume-1.9.0-bin.tar.gz \</a:t>
            </a:r>
          </a:p>
          <a:p>
            <a:pPr marL="800100" lvl="1" indent="-342900">
              <a:buFont typeface="Arial"/>
              <a:buChar char="•"/>
            </a:pPr>
            <a:r>
              <a:rPr lang="en-US" dirty="0"/>
              <a:t>&amp;&amp; tar -</a:t>
            </a:r>
            <a:r>
              <a:rPr lang="en-US" dirty="0" err="1"/>
              <a:t>xzf</a:t>
            </a:r>
            <a:r>
              <a:rPr lang="en-US" dirty="0"/>
              <a:t> apache-flume-1.9.0-bin.tar.gz </a:t>
            </a:r>
          </a:p>
          <a:p>
            <a:pPr marL="800100" lvl="1" indent="-342900">
              <a:buFont typeface="Arial"/>
              <a:buChar char="•"/>
            </a:pPr>
            <a:endParaRPr lang="en-US" dirty="0"/>
          </a:p>
          <a:p>
            <a:pPr marL="800100" lvl="1" indent="-342900">
              <a:buFont typeface="Arial"/>
              <a:buChar char="•"/>
            </a:pPr>
            <a:endParaRPr lang="en-US" dirty="0"/>
          </a:p>
          <a:p>
            <a:pPr marL="800100" lvl="1" indent="-342900">
              <a:buFont typeface="Arial"/>
              <a:buChar char="•"/>
            </a:pPr>
            <a:r>
              <a:rPr lang="en-US" dirty="0"/>
              <a:t>You can use the AMI in the Ohio region named ‘Harvard-e88-HW7-2019’ if you want a pre-configured machine with Flume and Apache server already set up.</a:t>
            </a:r>
          </a:p>
          <a:p>
            <a:pPr marL="800100" lvl="1" indent="-342900">
              <a:buFont typeface="Arial"/>
              <a:buChar char="•"/>
            </a:pPr>
            <a:r>
              <a:rPr lang="en-US" dirty="0"/>
              <a:t>Also has the input files.</a:t>
            </a:r>
          </a:p>
          <a:p>
            <a:pPr marL="800100" lvl="1" indent="-342900">
              <a:buFont typeface="Arial"/>
              <a:buChar char="•"/>
            </a:pPr>
            <a:endParaRPr lang="en-US" dirty="0"/>
          </a:p>
          <a:p>
            <a:pPr marL="800100" lvl="1" indent="-342900">
              <a:buFont typeface="Arial"/>
              <a:buChar char="•"/>
            </a:pPr>
            <a:endParaRPr lang="en-US" dirty="0"/>
          </a:p>
          <a:p>
            <a:pPr marL="342900" indent="-342900">
              <a:buFont typeface="Arial"/>
              <a:buChar char="•"/>
            </a:pPr>
            <a:endParaRPr lang="en-US" dirty="0"/>
          </a:p>
          <a:p>
            <a:pPr marL="342900" indent="-342900">
              <a:buFont typeface="Arial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4989822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44AC5E-58DE-F941-BA04-EAC2AEE460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705368"/>
            <a:ext cx="7886700" cy="878883"/>
          </a:xfrm>
        </p:spPr>
        <p:txBody>
          <a:bodyPr>
            <a:normAutofit fontScale="90000"/>
          </a:bodyPr>
          <a:lstStyle/>
          <a:p>
            <a:r>
              <a:rPr lang="en-US" dirty="0">
                <a:solidFill>
                  <a:schemeClr val="accent1"/>
                </a:solidFill>
              </a:rPr>
              <a:t>How to create an agent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81ADE0-AF2D-FF49-8929-9275DD5ABD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Locate your flume-</a:t>
            </a:r>
            <a:r>
              <a:rPr lang="en-US" dirty="0" err="1"/>
              <a:t>conf.properties</a:t>
            </a:r>
            <a:r>
              <a:rPr lang="en-US" dirty="0"/>
              <a:t> file which is probably in a location like /</a:t>
            </a:r>
            <a:r>
              <a:rPr lang="en-US" dirty="0" err="1"/>
              <a:t>usr</a:t>
            </a:r>
            <a:r>
              <a:rPr lang="en-US" dirty="0"/>
              <a:t>/lib/flume-ng/</a:t>
            </a:r>
            <a:r>
              <a:rPr lang="en-US" dirty="0" err="1"/>
              <a:t>conf</a:t>
            </a:r>
            <a:endParaRPr lang="en-US" dirty="0"/>
          </a:p>
          <a:p>
            <a:r>
              <a:rPr lang="en-US" dirty="0"/>
              <a:t>In the Flume configuration file we need to do the following:</a:t>
            </a:r>
          </a:p>
          <a:p>
            <a:pPr lvl="1"/>
            <a:r>
              <a:rPr lang="en-US" dirty="0"/>
              <a:t>Name the components of the current agent</a:t>
            </a:r>
          </a:p>
          <a:p>
            <a:pPr lvl="1"/>
            <a:r>
              <a:rPr lang="en-US" dirty="0"/>
              <a:t>Describe/configure the source </a:t>
            </a:r>
          </a:p>
          <a:p>
            <a:pPr lvl="1"/>
            <a:r>
              <a:rPr lang="en-US" dirty="0"/>
              <a:t>Describe/configure the sink </a:t>
            </a:r>
          </a:p>
          <a:p>
            <a:pPr lvl="1"/>
            <a:r>
              <a:rPr lang="en-US" dirty="0"/>
              <a:t>Describe/configure the channel </a:t>
            </a:r>
          </a:p>
          <a:p>
            <a:pPr lvl="1"/>
            <a:r>
              <a:rPr lang="en-US" dirty="0"/>
              <a:t>Bind the source and sink to the channel</a:t>
            </a:r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569541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7"/>
            <a:ext cx="7886700" cy="976786"/>
          </a:xfrm>
        </p:spPr>
        <p:txBody>
          <a:bodyPr/>
          <a:lstStyle/>
          <a:p>
            <a:r>
              <a:rPr lang="en-US" dirty="0">
                <a:solidFill>
                  <a:schemeClr val="accent1"/>
                </a:solidFill>
              </a:rPr>
              <a:t>Config file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2B12D7C-7C80-5E4C-83D1-DCE4560133A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180214"/>
            <a:ext cx="7886700" cy="5273749"/>
          </a:xfrm>
        </p:spPr>
        <p:txBody>
          <a:bodyPr>
            <a:normAutofit fontScale="25000" lnSpcReduction="20000"/>
          </a:bodyPr>
          <a:lstStyle/>
          <a:p>
            <a:pPr marL="0" indent="0">
              <a:buNone/>
            </a:pPr>
            <a:r>
              <a:rPr lang="en-US" sz="2800" b="0" dirty="0"/>
              <a:t>a1.sources = r1</a:t>
            </a:r>
          </a:p>
          <a:p>
            <a:pPr marL="0" indent="0">
              <a:buNone/>
            </a:pPr>
            <a:r>
              <a:rPr lang="en-US" sz="2800" b="0" dirty="0"/>
              <a:t>a1.sinks = </a:t>
            </a:r>
            <a:r>
              <a:rPr lang="en-US" sz="2800" b="0" dirty="0" err="1"/>
              <a:t>filesink</a:t>
            </a:r>
            <a:endParaRPr lang="en-US" sz="2800" b="0" dirty="0"/>
          </a:p>
          <a:p>
            <a:pPr marL="0" indent="0">
              <a:buNone/>
            </a:pPr>
            <a:r>
              <a:rPr lang="en-US" sz="2800" b="0" dirty="0"/>
              <a:t>a1.channels = </a:t>
            </a:r>
            <a:r>
              <a:rPr lang="en-US" sz="2800" b="0" dirty="0" err="1"/>
              <a:t>memoryChannel</a:t>
            </a:r>
            <a:endParaRPr lang="en-US" sz="2800" b="0" dirty="0"/>
          </a:p>
          <a:p>
            <a:pPr marL="0" indent="0">
              <a:buNone/>
            </a:pPr>
            <a:endParaRPr lang="en-US" sz="2800" b="0" dirty="0"/>
          </a:p>
          <a:p>
            <a:pPr marL="0" indent="0">
              <a:buNone/>
            </a:pPr>
            <a:r>
              <a:rPr lang="en-US" sz="2800" b="0" dirty="0"/>
              <a:t>a1.sources.r1.type = </a:t>
            </a:r>
            <a:r>
              <a:rPr lang="en-US" sz="2800" b="0" dirty="0" err="1"/>
              <a:t>spooldir</a:t>
            </a:r>
            <a:endParaRPr lang="en-US" sz="2800" b="0" dirty="0"/>
          </a:p>
          <a:p>
            <a:pPr marL="0" indent="0">
              <a:buNone/>
            </a:pPr>
            <a:r>
              <a:rPr lang="en-US" sz="2800" b="0" dirty="0"/>
              <a:t>a1.sources.r1.spoolDir = /home/centos/flume/logs-source</a:t>
            </a:r>
          </a:p>
          <a:p>
            <a:pPr marL="0" indent="0">
              <a:buNone/>
            </a:pPr>
            <a:r>
              <a:rPr lang="en-US" sz="2800" b="0" dirty="0"/>
              <a:t>a1.sources.r1.fileHeader = true</a:t>
            </a:r>
          </a:p>
          <a:p>
            <a:pPr marL="0" indent="0">
              <a:buNone/>
            </a:pPr>
            <a:r>
              <a:rPr lang="en-US" sz="2800" b="0" dirty="0"/>
              <a:t>a1.sources.r1.channels = </a:t>
            </a:r>
            <a:r>
              <a:rPr lang="en-US" sz="2800" b="0" dirty="0" err="1"/>
              <a:t>memoryChannel</a:t>
            </a:r>
            <a:endParaRPr lang="en-US" sz="2800" b="0" dirty="0"/>
          </a:p>
          <a:p>
            <a:pPr marL="0" indent="0">
              <a:buNone/>
            </a:pPr>
            <a:endParaRPr lang="en-US" sz="2800" b="0" dirty="0"/>
          </a:p>
          <a:p>
            <a:pPr marL="0" indent="0">
              <a:buNone/>
            </a:pPr>
            <a:r>
              <a:rPr lang="en-US" sz="2800" b="0" dirty="0"/>
              <a:t># channel configuration</a:t>
            </a:r>
          </a:p>
          <a:p>
            <a:pPr marL="0" indent="0">
              <a:buNone/>
            </a:pPr>
            <a:r>
              <a:rPr lang="en-US" sz="2800" b="0" dirty="0"/>
              <a:t># Each channel's type must be defined.</a:t>
            </a:r>
          </a:p>
          <a:p>
            <a:pPr marL="0" indent="0">
              <a:buNone/>
            </a:pPr>
            <a:r>
              <a:rPr lang="en-US" sz="2800" b="0" dirty="0"/>
              <a:t>a1.channels.memoryChannel.type = memory</a:t>
            </a:r>
          </a:p>
          <a:p>
            <a:pPr marL="0" indent="0">
              <a:buNone/>
            </a:pPr>
            <a:r>
              <a:rPr lang="en-US" sz="2800" b="0" dirty="0"/>
              <a:t>a1.channels.memoryChannel.capacity = 1000</a:t>
            </a:r>
          </a:p>
          <a:p>
            <a:pPr marL="0" indent="0">
              <a:buNone/>
            </a:pPr>
            <a:r>
              <a:rPr lang="en-US" sz="2800" b="0" dirty="0"/>
              <a:t>a1.channels.memoryChannel.transactionCapacity = 100</a:t>
            </a:r>
          </a:p>
          <a:p>
            <a:pPr marL="0" indent="0">
              <a:buNone/>
            </a:pPr>
            <a:endParaRPr lang="en-US" sz="2800" b="0" dirty="0"/>
          </a:p>
          <a:p>
            <a:pPr marL="0" indent="0">
              <a:buNone/>
            </a:pPr>
            <a:r>
              <a:rPr lang="en-US" sz="2800" b="0" dirty="0"/>
              <a:t># Each sink's type must be defined</a:t>
            </a:r>
          </a:p>
          <a:p>
            <a:pPr marL="0" indent="0">
              <a:buNone/>
            </a:pPr>
            <a:r>
              <a:rPr lang="en-US" sz="2800" b="0" dirty="0"/>
              <a:t>a1.sinks.loggerSink.type = logger</a:t>
            </a:r>
          </a:p>
          <a:p>
            <a:pPr marL="0" indent="0">
              <a:buNone/>
            </a:pPr>
            <a:r>
              <a:rPr lang="en-US" sz="2800" b="0" dirty="0"/>
              <a:t>#Specify the channel the sink should use</a:t>
            </a:r>
          </a:p>
          <a:p>
            <a:pPr marL="0" indent="0">
              <a:buNone/>
            </a:pPr>
            <a:r>
              <a:rPr lang="en-US" sz="2800" b="0" dirty="0"/>
              <a:t>a1.sinks.loggerSink.channel = </a:t>
            </a:r>
            <a:r>
              <a:rPr lang="en-US" sz="2800" b="0" dirty="0" err="1"/>
              <a:t>memoryChannel</a:t>
            </a:r>
            <a:endParaRPr lang="en-US" sz="2800" b="0" dirty="0"/>
          </a:p>
          <a:p>
            <a:pPr marL="0" indent="0">
              <a:buNone/>
            </a:pPr>
            <a:endParaRPr lang="en-US" sz="2800" b="0" dirty="0"/>
          </a:p>
          <a:p>
            <a:pPr marL="0" indent="0">
              <a:buNone/>
            </a:pPr>
            <a:r>
              <a:rPr lang="en-US" sz="2800" b="0" dirty="0"/>
              <a:t>a1.sinks.filesink.type = </a:t>
            </a:r>
            <a:r>
              <a:rPr lang="en-US" sz="2800" b="0" dirty="0" err="1"/>
              <a:t>file_roll</a:t>
            </a:r>
            <a:endParaRPr lang="en-US" sz="2800" b="0" dirty="0"/>
          </a:p>
          <a:p>
            <a:pPr marL="0" indent="0">
              <a:buNone/>
            </a:pPr>
            <a:r>
              <a:rPr lang="en-US" sz="2800" b="0" dirty="0"/>
              <a:t>a1.sinks.filesink.channel = </a:t>
            </a:r>
            <a:r>
              <a:rPr lang="en-US" sz="2800" b="0" dirty="0" err="1"/>
              <a:t>memoryChannel</a:t>
            </a:r>
            <a:endParaRPr lang="en-US" sz="2800" b="0" dirty="0"/>
          </a:p>
          <a:p>
            <a:pPr marL="0" indent="0">
              <a:buNone/>
            </a:pPr>
            <a:r>
              <a:rPr lang="en-US" sz="2800" b="0" dirty="0"/>
              <a:t>a1.sinks.filesink.sink.directory = /home/centos/flume/logs-sink</a:t>
            </a:r>
          </a:p>
          <a:p>
            <a:pPr marL="0" indent="0">
              <a:buNone/>
            </a:pPr>
            <a:r>
              <a:rPr lang="en-US" sz="2800" b="0" dirty="0"/>
              <a:t>a1.sinks.filesink.sink.pathManager.extension = out</a:t>
            </a:r>
          </a:p>
          <a:p>
            <a:pPr marL="0" indent="0">
              <a:buNone/>
            </a:pPr>
            <a:r>
              <a:rPr lang="en-US" sz="2800" b="0" dirty="0"/>
              <a:t>a1.sinks.filesink.sink.pathManager.prefix = lab7_</a:t>
            </a:r>
            <a:br>
              <a:rPr lang="en-US" sz="2800" b="0" dirty="0"/>
            </a:br>
            <a:br>
              <a:rPr lang="en-US" sz="2800" b="0" dirty="0"/>
            </a:br>
            <a:br>
              <a:rPr lang="en-US" sz="2800" b="0" dirty="0"/>
            </a:br>
            <a:br>
              <a:rPr lang="en-US" b="0" dirty="0"/>
            </a:br>
            <a:br>
              <a:rPr lang="en-US" b="0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0147850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326</TotalTime>
  <Words>732</Words>
  <Application>Microsoft Macintosh PowerPoint</Application>
  <PresentationFormat>On-screen Show (4:3)</PresentationFormat>
  <Paragraphs>127</Paragraphs>
  <Slides>12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Arial</vt:lpstr>
      <vt:lpstr>Calibri</vt:lpstr>
      <vt:lpstr>Calibri Light</vt:lpstr>
      <vt:lpstr>Office Theme</vt:lpstr>
      <vt:lpstr>Principles of Big Data Processing </vt:lpstr>
      <vt:lpstr>Agenda</vt:lpstr>
      <vt:lpstr>Flume</vt:lpstr>
      <vt:lpstr>Main concepts</vt:lpstr>
      <vt:lpstr>Sources, Channels,  sinks</vt:lpstr>
      <vt:lpstr>Install Flume </vt:lpstr>
      <vt:lpstr>Installing Flume, Apache server on AWS</vt:lpstr>
      <vt:lpstr>How to create an agent </vt:lpstr>
      <vt:lpstr>Config file</vt:lpstr>
      <vt:lpstr>Configuration and startup</vt:lpstr>
      <vt:lpstr>HDFS agent configuration </vt:lpstr>
      <vt:lpstr>Good references: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Principles of Big Data Processing </dc:title>
  <dc:creator>Microsoft Office User</dc:creator>
  <cp:lastModifiedBy>Microsoft Office User</cp:lastModifiedBy>
  <cp:revision>9</cp:revision>
  <dcterms:created xsi:type="dcterms:W3CDTF">2019-10-16T19:32:59Z</dcterms:created>
  <dcterms:modified xsi:type="dcterms:W3CDTF">2019-10-17T00:59:49Z</dcterms:modified>
</cp:coreProperties>
</file>